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77" r:id="rId3"/>
    <p:sldId id="261" r:id="rId4"/>
    <p:sldId id="262" r:id="rId5"/>
    <p:sldId id="289" r:id="rId6"/>
    <p:sldId id="278" r:id="rId7"/>
    <p:sldId id="265" r:id="rId8"/>
    <p:sldId id="266" r:id="rId9"/>
    <p:sldId id="288" r:id="rId10"/>
    <p:sldId id="287" r:id="rId11"/>
    <p:sldId id="285" r:id="rId12"/>
    <p:sldId id="272" r:id="rId13"/>
    <p:sldId id="274" r:id="rId14"/>
    <p:sldId id="290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Franklin Gothic" panose="020B0604020202020204" charset="0"/>
      <p:bold r:id="rId25"/>
    </p:embeddedFont>
    <p:embeddedFont>
      <p:font typeface="Franklin Gothic Book" panose="020B0503020102020204" pitchFamily="34" charset="0"/>
      <p:regular r:id="rId26"/>
      <p:italic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3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9b61ea71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9b61ea71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349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9b61ea71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9b61ea71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9b61ea71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9b61ea71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4060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9b6b25406_1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9b6b25406_1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a34950c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a34950c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a34950c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a34950c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262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9b61ea71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9b61ea71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159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9b61ea71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9b61ea71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9b61ea71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9b61ea71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9b61ea71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9b61ea71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11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9b61ea71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9b61ea71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496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rankli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-diaz/lidar_plot_registrati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veralls.io/github/d-diaz/lidar_plot_registration?branch=master" TargetMode="External"/><Relationship Id="rId5" Type="http://schemas.openxmlformats.org/officeDocument/2006/relationships/hyperlink" Target="https://travis-ci.org/d-diaz/lidar_plot_registration" TargetMode="External"/><Relationship Id="rId4" Type="http://schemas.openxmlformats.org/officeDocument/2006/relationships/hyperlink" Target="https://lidar-plot-registration.readthedocs.io/en/latest/?badge=latest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JVgtXVzwPCE" TargetMode="Externa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0" y="407505"/>
            <a:ext cx="9144000" cy="110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</a:pPr>
            <a:r>
              <a:rPr lang="en-US" dirty="0"/>
              <a:t>forest3d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143000" y="1506841"/>
            <a:ext cx="6858000" cy="411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None/>
            </a:pPr>
            <a:r>
              <a:rPr lang="en-US" sz="2000" dirty="0">
                <a:solidFill>
                  <a:srgbClr val="BFBFBF"/>
                </a:solidFill>
                <a:latin typeface="Franklin Gothic Book" panose="020B0503020102020204" pitchFamily="34" charset="0"/>
              </a:rPr>
              <a:t>David Diaz, Martin </a:t>
            </a:r>
            <a:r>
              <a:rPr lang="en-US" sz="2000" dirty="0" err="1">
                <a:solidFill>
                  <a:srgbClr val="BFBFBF"/>
                </a:solidFill>
                <a:latin typeface="Franklin Gothic Book" panose="020B0503020102020204" pitchFamily="34" charset="0"/>
              </a:rPr>
              <a:t>Bagaram</a:t>
            </a:r>
            <a:r>
              <a:rPr lang="en-US" sz="2000" dirty="0">
                <a:solidFill>
                  <a:srgbClr val="BFBFBF"/>
                </a:solidFill>
                <a:latin typeface="Franklin Gothic Book" panose="020B0503020102020204" pitchFamily="34" charset="0"/>
              </a:rPr>
              <a:t>, </a:t>
            </a:r>
            <a:r>
              <a:rPr lang="en-US" sz="2000" dirty="0" err="1">
                <a:solidFill>
                  <a:srgbClr val="BFBFBF"/>
                </a:solidFill>
                <a:latin typeface="Franklin Gothic Book" panose="020B0503020102020204" pitchFamily="34" charset="0"/>
              </a:rPr>
              <a:t>Zhehao</a:t>
            </a:r>
            <a:r>
              <a:rPr lang="en-US" sz="2000" dirty="0">
                <a:solidFill>
                  <a:srgbClr val="BFBFBF"/>
                </a:solidFill>
                <a:latin typeface="Franklin Gothic Book" panose="020B0503020102020204" pitchFamily="34" charset="0"/>
              </a:rPr>
              <a:t> Li</a:t>
            </a:r>
            <a:endParaRPr dirty="0">
              <a:latin typeface="Franklin Gothic Book" panose="020B0503020102020204" pitchFamily="34" charset="0"/>
            </a:endParaRPr>
          </a:p>
        </p:txBody>
      </p:sp>
      <p:grpSp>
        <p:nvGrpSpPr>
          <p:cNvPr id="86" name="Google Shape;86;p13"/>
          <p:cNvGrpSpPr/>
          <p:nvPr/>
        </p:nvGrpSpPr>
        <p:grpSpPr>
          <a:xfrm>
            <a:off x="1816290" y="4462873"/>
            <a:ext cx="5511419" cy="1776571"/>
            <a:chOff x="172865" y="3070845"/>
            <a:chExt cx="4866275" cy="1568613"/>
          </a:xfrm>
        </p:grpSpPr>
        <p:pic>
          <p:nvPicPr>
            <p:cNvPr id="87" name="Google Shape;87;p13"/>
            <p:cNvPicPr preferRelativeResize="0"/>
            <p:nvPr/>
          </p:nvPicPr>
          <p:blipFill rotWithShape="1">
            <a:blip r:embed="rId3">
              <a:alphaModFix/>
            </a:blip>
            <a:srcRect l="14209" t="-6843" r="14208" b="88100"/>
            <a:stretch/>
          </p:blipFill>
          <p:spPr>
            <a:xfrm>
              <a:off x="172865" y="4227538"/>
              <a:ext cx="4866273" cy="411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3"/>
            <p:cNvPicPr preferRelativeResize="0"/>
            <p:nvPr/>
          </p:nvPicPr>
          <p:blipFill rotWithShape="1">
            <a:blip r:embed="rId4">
              <a:alphaModFix/>
            </a:blip>
            <a:srcRect t="11898" b="10320"/>
            <a:stretch/>
          </p:blipFill>
          <p:spPr>
            <a:xfrm>
              <a:off x="172868" y="3070845"/>
              <a:ext cx="4866272" cy="1223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3"/>
            <p:cNvPicPr preferRelativeResize="0"/>
            <p:nvPr/>
          </p:nvPicPr>
          <p:blipFill rotWithShape="1">
            <a:blip r:embed="rId5">
              <a:alphaModFix/>
            </a:blip>
            <a:srcRect t="88100" b="-4723"/>
            <a:stretch/>
          </p:blipFill>
          <p:spPr>
            <a:xfrm>
              <a:off x="172866" y="4200980"/>
              <a:ext cx="4866273" cy="2615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oogle Shape;90;p13"/>
          <p:cNvGrpSpPr/>
          <p:nvPr/>
        </p:nvGrpSpPr>
        <p:grpSpPr>
          <a:xfrm>
            <a:off x="2138864" y="2159901"/>
            <a:ext cx="4909387" cy="2089101"/>
            <a:chOff x="2138864" y="2159901"/>
            <a:chExt cx="4909387" cy="2089101"/>
          </a:xfrm>
        </p:grpSpPr>
        <p:pic>
          <p:nvPicPr>
            <p:cNvPr id="91" name="Google Shape;91;p13" descr="http://wildlife.org/wp-content/uploads/2017/02/lidar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38864" y="2159901"/>
              <a:ext cx="4909387" cy="2089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3"/>
            <p:cNvSpPr txBox="1"/>
            <p:nvPr/>
          </p:nvSpPr>
          <p:spPr>
            <a:xfrm>
              <a:off x="6281694" y="4002781"/>
              <a:ext cx="766557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wildlife.org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9;p21">
            <a:extLst>
              <a:ext uri="{FF2B5EF4-FFF2-40B4-BE49-F238E27FC236}">
                <a16:creationId xmlns:a16="http://schemas.microsoft.com/office/drawing/2014/main" id="{45F22ABD-6C93-4F46-A6C5-5368E93FE619}"/>
              </a:ext>
            </a:extLst>
          </p:cNvPr>
          <p:cNvSpPr txBox="1">
            <a:spLocks/>
          </p:cNvSpPr>
          <p:nvPr/>
        </p:nvSpPr>
        <p:spPr>
          <a:xfrm>
            <a:off x="664349" y="593084"/>
            <a:ext cx="7886700" cy="49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Component Specifications</a:t>
            </a:r>
          </a:p>
        </p:txBody>
      </p:sp>
      <p:sp>
        <p:nvSpPr>
          <p:cNvPr id="7" name="Google Shape;149;p21">
            <a:extLst>
              <a:ext uri="{FF2B5EF4-FFF2-40B4-BE49-F238E27FC236}">
                <a16:creationId xmlns:a16="http://schemas.microsoft.com/office/drawing/2014/main" id="{EE2C7686-C678-428D-B5AC-005464D30364}"/>
              </a:ext>
            </a:extLst>
          </p:cNvPr>
          <p:cNvSpPr txBox="1">
            <a:spLocks/>
          </p:cNvSpPr>
          <p:nvPr/>
        </p:nvSpPr>
        <p:spPr>
          <a:xfrm>
            <a:off x="664349" y="969217"/>
            <a:ext cx="7886700" cy="49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en-US" sz="24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POINT CLOUD PROCESSING</a:t>
            </a:r>
          </a:p>
        </p:txBody>
      </p:sp>
      <p:sp>
        <p:nvSpPr>
          <p:cNvPr id="12" name="Google Shape;149;p21">
            <a:extLst>
              <a:ext uri="{FF2B5EF4-FFF2-40B4-BE49-F238E27FC236}">
                <a16:creationId xmlns:a16="http://schemas.microsoft.com/office/drawing/2014/main" id="{3D0A6C0F-1191-4E43-8B37-3979F9CBD86B}"/>
              </a:ext>
            </a:extLst>
          </p:cNvPr>
          <p:cNvSpPr txBox="1">
            <a:spLocks/>
          </p:cNvSpPr>
          <p:nvPr/>
        </p:nvSpPr>
        <p:spPr>
          <a:xfrm>
            <a:off x="664349" y="1724912"/>
            <a:ext cx="7886700" cy="49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 Make mesh from point 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D9344-A3D6-4D34-A2A1-55041EFE4E4E}"/>
              </a:ext>
            </a:extLst>
          </p:cNvPr>
          <p:cNvSpPr txBox="1"/>
          <p:nvPr/>
        </p:nvSpPr>
        <p:spPr>
          <a:xfrm>
            <a:off x="760412" y="2356545"/>
            <a:ext cx="6981826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tIns="91440" bIns="91440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In [1]: </a:t>
            </a:r>
            <a:r>
              <a:rPr lang="en-US" sz="1800" dirty="0">
                <a:latin typeface="Consolas" panose="020B0609020204030204" pitchFamily="49" charset="0"/>
              </a:rPr>
              <a:t>from forest3d.geometry import </a:t>
            </a:r>
            <a:r>
              <a:rPr lang="en-US" sz="1800" dirty="0" err="1">
                <a:latin typeface="Consolas" panose="020B0609020204030204" pitchFamily="49" charset="0"/>
              </a:rPr>
              <a:t>make_mesh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In [2]: </a:t>
            </a:r>
            <a:r>
              <a:rPr lang="en-US" sz="1800" dirty="0" err="1">
                <a:latin typeface="Consolas" panose="020B0609020204030204" pitchFamily="49" charset="0"/>
              </a:rPr>
              <a:t>make_mesh</a:t>
            </a:r>
            <a:r>
              <a:rPr lang="en-US" sz="1800" dirty="0">
                <a:latin typeface="Consolas" panose="020B0609020204030204" pitchFamily="49" charset="0"/>
              </a:rPr>
              <a:t>(‘</a:t>
            </a:r>
            <a:r>
              <a:rPr lang="en-US" sz="1800" dirty="0" err="1">
                <a:latin typeface="Consolas" panose="020B0609020204030204" pitchFamily="49" charset="0"/>
              </a:rPr>
              <a:t>point_cloud.laz</a:t>
            </a:r>
            <a:r>
              <a:rPr lang="en-US" sz="1800" dirty="0">
                <a:latin typeface="Consolas" panose="020B0609020204030204" pitchFamily="49" charset="0"/>
              </a:rPr>
              <a:t>’, ‘</a:t>
            </a:r>
            <a:r>
              <a:rPr lang="en-US" sz="1800" dirty="0" err="1">
                <a:latin typeface="Consolas" panose="020B0609020204030204" pitchFamily="49" charset="0"/>
              </a:rPr>
              <a:t>mesh.ply</a:t>
            </a:r>
            <a:r>
              <a:rPr lang="en-US" sz="1800" dirty="0">
                <a:latin typeface="Consolas" panose="020B0609020204030204" pitchFamily="49" charset="0"/>
              </a:rPr>
              <a:t>’)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E230AB1D-8572-4257-ADC6-D45BD37AFB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5791564"/>
                  </p:ext>
                </p:extLst>
              </p:nvPr>
            </p:nvGraphicFramePr>
            <p:xfrm>
              <a:off x="5335160" y="3488373"/>
              <a:ext cx="3017065" cy="27125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17065" cy="2712503"/>
                    </a:xfrm>
                    <a:prstGeom prst="rect">
                      <a:avLst/>
                    </a:prstGeom>
                  </am3d:spPr>
                  <am3d:camera>
                    <am3d:pos x="0" y="0" z="753248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0" d="1000000"/>
                    <am3d:preTrans dx="-18000000" dy="-18000000" dz="-17912214"/>
                    <am3d:scale>
                      <am3d:sx n="1000000" d="1000000"/>
                      <am3d:sy n="1000000" d="1000000"/>
                      <am3d:sz n="1000000" d="1000000"/>
                    </am3d:scale>
                    <am3d:rot ax="-4220913" ay="65801" az="-1837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39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E230AB1D-8572-4257-ADC6-D45BD37AFB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35160" y="3488373"/>
                <a:ext cx="3017065" cy="2712503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8C42FA-242B-438D-9CE4-0BD5B7D51B54}"/>
              </a:ext>
            </a:extLst>
          </p:cNvPr>
          <p:cNvCxnSpPr>
            <a:cxnSpLocks/>
          </p:cNvCxnSpPr>
          <p:nvPr/>
        </p:nvCxnSpPr>
        <p:spPr>
          <a:xfrm>
            <a:off x="4086225" y="4986672"/>
            <a:ext cx="64770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49;p21">
            <a:extLst>
              <a:ext uri="{FF2B5EF4-FFF2-40B4-BE49-F238E27FC236}">
                <a16:creationId xmlns:a16="http://schemas.microsoft.com/office/drawing/2014/main" id="{514E8969-2C32-45B5-BE5F-477B4B6C6586}"/>
              </a:ext>
            </a:extLst>
          </p:cNvPr>
          <p:cNvSpPr txBox="1">
            <a:spLocks/>
          </p:cNvSpPr>
          <p:nvPr/>
        </p:nvSpPr>
        <p:spPr>
          <a:xfrm>
            <a:off x="6296008" y="6119462"/>
            <a:ext cx="1095375" cy="49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mesh.ply</a:t>
            </a:r>
            <a:endParaRPr lang="en-US" sz="1800" i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Google Shape;149;p21">
            <a:extLst>
              <a:ext uri="{FF2B5EF4-FFF2-40B4-BE49-F238E27FC236}">
                <a16:creationId xmlns:a16="http://schemas.microsoft.com/office/drawing/2014/main" id="{BE32A9EB-3061-4D9C-A21A-6E76E8DE02B4}"/>
              </a:ext>
            </a:extLst>
          </p:cNvPr>
          <p:cNvSpPr txBox="1">
            <a:spLocks/>
          </p:cNvSpPr>
          <p:nvPr/>
        </p:nvSpPr>
        <p:spPr>
          <a:xfrm>
            <a:off x="1370033" y="6132708"/>
            <a:ext cx="1704990" cy="49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point_cloud.laz</a:t>
            </a:r>
            <a:endParaRPr lang="en-US" sz="1800" i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C64B83-1800-4C80-AFAD-5EB15955DB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36" t="16117" r="31551" b="8086"/>
          <a:stretch/>
        </p:blipFill>
        <p:spPr>
          <a:xfrm>
            <a:off x="1004934" y="3821164"/>
            <a:ext cx="2435189" cy="233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9;p21">
            <a:extLst>
              <a:ext uri="{FF2B5EF4-FFF2-40B4-BE49-F238E27FC236}">
                <a16:creationId xmlns:a16="http://schemas.microsoft.com/office/drawing/2014/main" id="{45F22ABD-6C93-4F46-A6C5-5368E93FE619}"/>
              </a:ext>
            </a:extLst>
          </p:cNvPr>
          <p:cNvSpPr txBox="1">
            <a:spLocks/>
          </p:cNvSpPr>
          <p:nvPr/>
        </p:nvSpPr>
        <p:spPr>
          <a:xfrm>
            <a:off x="664349" y="381999"/>
            <a:ext cx="7886700" cy="49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Component Specifications</a:t>
            </a:r>
          </a:p>
        </p:txBody>
      </p:sp>
      <p:sp>
        <p:nvSpPr>
          <p:cNvPr id="7" name="Google Shape;149;p21">
            <a:extLst>
              <a:ext uri="{FF2B5EF4-FFF2-40B4-BE49-F238E27FC236}">
                <a16:creationId xmlns:a16="http://schemas.microsoft.com/office/drawing/2014/main" id="{EE2C7686-C678-428D-B5AC-005464D30364}"/>
              </a:ext>
            </a:extLst>
          </p:cNvPr>
          <p:cNvSpPr txBox="1">
            <a:spLocks/>
          </p:cNvSpPr>
          <p:nvPr/>
        </p:nvSpPr>
        <p:spPr>
          <a:xfrm>
            <a:off x="664349" y="758132"/>
            <a:ext cx="7886700" cy="49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en-US" sz="24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POINT CLOUD PROCESSING</a:t>
            </a:r>
          </a:p>
        </p:txBody>
      </p:sp>
      <p:sp>
        <p:nvSpPr>
          <p:cNvPr id="12" name="Google Shape;149;p21">
            <a:extLst>
              <a:ext uri="{FF2B5EF4-FFF2-40B4-BE49-F238E27FC236}">
                <a16:creationId xmlns:a16="http://schemas.microsoft.com/office/drawing/2014/main" id="{3D0A6C0F-1191-4E43-8B37-3979F9CBD86B}"/>
              </a:ext>
            </a:extLst>
          </p:cNvPr>
          <p:cNvSpPr txBox="1">
            <a:spLocks/>
          </p:cNvSpPr>
          <p:nvPr/>
        </p:nvSpPr>
        <p:spPr>
          <a:xfrm>
            <a:off x="542260" y="1807535"/>
            <a:ext cx="3305840" cy="44975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7338" indent="-287338">
              <a:spcBef>
                <a:spcPct val="0"/>
              </a:spcBef>
            </a:pPr>
            <a:r>
              <a:rPr lang="en-US" sz="1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2. Calculate distance from mesh to 3D grid points</a:t>
            </a:r>
          </a:p>
          <a:p>
            <a:pPr marL="287338" indent="-287338">
              <a:spcBef>
                <a:spcPct val="0"/>
              </a:spcBef>
            </a:pPr>
            <a:endParaRPr lang="en-US" sz="1800" i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287338" indent="-287338">
              <a:spcBef>
                <a:spcPct val="0"/>
              </a:spcBef>
            </a:pPr>
            <a:endParaRPr lang="en-US" sz="1800" i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r>
              <a:rPr lang="en-US" sz="1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Mesh re-organized as a</a:t>
            </a:r>
            <a:br>
              <a:rPr lang="en-US" sz="1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 err="1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  <a:ea typeface="+mj-ea"/>
                <a:cs typeface="+mj-cs"/>
              </a:rPr>
              <a:t>scipy.spatial.cKDTree</a:t>
            </a:r>
            <a:endParaRPr lang="en-US" sz="1800" i="1" kern="1200" dirty="0">
              <a:solidFill>
                <a:schemeClr val="tx1"/>
              </a:solidFill>
              <a:highlight>
                <a:srgbClr val="C0C0C0"/>
              </a:highlight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endParaRPr lang="en-US" sz="1800" i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r>
              <a:rPr lang="en-US" sz="1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Each grid point is queried to calculate distance to nearest neighbor point in the mesh.</a:t>
            </a:r>
          </a:p>
          <a:p>
            <a:pPr>
              <a:spcBef>
                <a:spcPct val="0"/>
              </a:spcBef>
            </a:pPr>
            <a:endParaRPr lang="en-US" sz="1800" i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r>
              <a:rPr lang="en-US" sz="1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Distances of new query points from mesh can now be estimated rapidly through</a:t>
            </a:r>
            <a:br>
              <a:rPr lang="en-US" sz="1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dirty="0" err="1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  <a:ea typeface="+mj-ea"/>
                <a:cs typeface="+mj-cs"/>
              </a:rPr>
              <a:t>scipy.interpolate</a:t>
            </a:r>
            <a:r>
              <a:rPr lang="en-US" sz="1800" kern="1200" dirty="0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  <a:ea typeface="+mj-ea"/>
                <a:cs typeface="+mj-cs"/>
              </a:rPr>
              <a:t>. </a:t>
            </a:r>
            <a:r>
              <a:rPr lang="en-US" sz="1800" kern="1200" dirty="0" err="1">
                <a:solidFill>
                  <a:schemeClr val="tx1"/>
                </a:solidFill>
                <a:highlight>
                  <a:srgbClr val="C0C0C0"/>
                </a:highlight>
                <a:latin typeface="Consolas" panose="020B0609020204030204" pitchFamily="49" charset="0"/>
                <a:ea typeface="+mj-ea"/>
                <a:cs typeface="+mj-cs"/>
              </a:rPr>
              <a:t>RegularGridInterpolator</a:t>
            </a:r>
            <a:endParaRPr lang="en-US" sz="1800" kern="1200" dirty="0">
              <a:solidFill>
                <a:schemeClr val="tx1"/>
              </a:solidFill>
              <a:highlight>
                <a:srgbClr val="C0C0C0"/>
              </a:highlight>
              <a:latin typeface="Consolas" panose="020B0609020204030204" pitchFamily="49" charset="0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9FEDE-B9F2-419F-973A-D91CDD90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00" y="2030802"/>
            <a:ext cx="4772536" cy="352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03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body" idx="1"/>
          </p:nvPr>
        </p:nvSpPr>
        <p:spPr>
          <a:xfrm>
            <a:off x="628650" y="1690689"/>
            <a:ext cx="7886700" cy="435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397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Code on </a:t>
            </a:r>
            <a:r>
              <a:rPr lang="en-US" sz="3200" i="1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sz="3200" i="1" dirty="0"/>
          </a:p>
          <a:p>
            <a:pPr lvl="0" indent="-33972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Docs hosted at </a:t>
            </a:r>
            <a:r>
              <a:rPr lang="en-US" sz="3200" i="1" u="sng" dirty="0">
                <a:hlinkClick r:id="rId4"/>
              </a:rPr>
              <a:t>Read the Docs</a:t>
            </a:r>
            <a:endParaRPr sz="3200" i="1" u="sng" dirty="0"/>
          </a:p>
          <a:p>
            <a:pPr lvl="0" indent="-33972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Continuous Integration using </a:t>
            </a:r>
            <a:r>
              <a:rPr lang="en-US" sz="3200" i="1" dirty="0">
                <a:hlinkClick r:id="rId5"/>
              </a:rPr>
              <a:t>Travis CI</a:t>
            </a:r>
            <a:endParaRPr sz="3200" i="1" dirty="0"/>
          </a:p>
          <a:p>
            <a:pPr lvl="0" indent="-33972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90% test coverage with </a:t>
            </a:r>
            <a:r>
              <a:rPr lang="en-US" sz="3200" i="1" dirty="0">
                <a:hlinkClick r:id="rId6"/>
              </a:rPr>
              <a:t>Coveralls</a:t>
            </a:r>
            <a:endParaRPr sz="3200" i="1" dirty="0"/>
          </a:p>
        </p:txBody>
      </p:sp>
      <p:sp>
        <p:nvSpPr>
          <p:cNvPr id="6" name="Google Shape;149;p21">
            <a:extLst>
              <a:ext uri="{FF2B5EF4-FFF2-40B4-BE49-F238E27FC236}">
                <a16:creationId xmlns:a16="http://schemas.microsoft.com/office/drawing/2014/main" id="{CD926921-24F6-4ED2-A244-5F13C2A86F75}"/>
              </a:ext>
            </a:extLst>
          </p:cNvPr>
          <p:cNvSpPr txBox="1">
            <a:spLocks/>
          </p:cNvSpPr>
          <p:nvPr/>
        </p:nvSpPr>
        <p:spPr>
          <a:xfrm>
            <a:off x="628650" y="974032"/>
            <a:ext cx="7886700" cy="49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en-US" sz="24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CHECK IT OUT FOR YOURSELF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D94A5-5278-4439-94EB-9DC122717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818" y="1532630"/>
            <a:ext cx="7472363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Loading PLY meshes as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Scripting the grid/mesh distance function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Specifying prior distributions for tree parameters 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Trying several optimization algorithms to minimize distance between simulated crowns and lidar-derived mesh.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dirty="0"/>
          </a:p>
        </p:txBody>
      </p:sp>
      <p:sp>
        <p:nvSpPr>
          <p:cNvPr id="4" name="Google Shape;149;p21">
            <a:extLst>
              <a:ext uri="{FF2B5EF4-FFF2-40B4-BE49-F238E27FC236}">
                <a16:creationId xmlns:a16="http://schemas.microsoft.com/office/drawing/2014/main" id="{6880DCC2-6848-4C28-9B9A-CAE34D3EE185}"/>
              </a:ext>
            </a:extLst>
          </p:cNvPr>
          <p:cNvSpPr txBox="1">
            <a:spLocks/>
          </p:cNvSpPr>
          <p:nvPr/>
        </p:nvSpPr>
        <p:spPr>
          <a:xfrm>
            <a:off x="628650" y="974032"/>
            <a:ext cx="7886700" cy="49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en-US" sz="24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WHAT’S COMING NEXT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0" y="4877905"/>
            <a:ext cx="9144000" cy="1104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klin Gothic"/>
              <a:buNone/>
            </a:pPr>
            <a:r>
              <a:rPr lang="en-US" dirty="0"/>
              <a:t>forest3d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143000" y="5977241"/>
            <a:ext cx="6858000" cy="411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None/>
            </a:pPr>
            <a:r>
              <a:rPr lang="en-US" sz="2000" dirty="0">
                <a:solidFill>
                  <a:srgbClr val="BFBFBF"/>
                </a:solidFill>
                <a:latin typeface="Franklin Gothic Book" panose="020B0503020102020204" pitchFamily="34" charset="0"/>
              </a:rPr>
              <a:t>David Diaz, Martin </a:t>
            </a:r>
            <a:r>
              <a:rPr lang="en-US" sz="2000" dirty="0" err="1">
                <a:solidFill>
                  <a:srgbClr val="BFBFBF"/>
                </a:solidFill>
                <a:latin typeface="Franklin Gothic Book" panose="020B0503020102020204" pitchFamily="34" charset="0"/>
              </a:rPr>
              <a:t>Bagaram</a:t>
            </a:r>
            <a:r>
              <a:rPr lang="en-US" sz="2000" dirty="0">
                <a:solidFill>
                  <a:srgbClr val="BFBFBF"/>
                </a:solidFill>
                <a:latin typeface="Franklin Gothic Book" panose="020B0503020102020204" pitchFamily="34" charset="0"/>
              </a:rPr>
              <a:t>, </a:t>
            </a:r>
            <a:r>
              <a:rPr lang="en-US" sz="2000" dirty="0" err="1">
                <a:solidFill>
                  <a:srgbClr val="BFBFBF"/>
                </a:solidFill>
                <a:latin typeface="Franklin Gothic Book" panose="020B0503020102020204" pitchFamily="34" charset="0"/>
              </a:rPr>
              <a:t>Zhehao</a:t>
            </a:r>
            <a:r>
              <a:rPr lang="en-US" sz="2000" dirty="0">
                <a:solidFill>
                  <a:srgbClr val="BFBFBF"/>
                </a:solidFill>
                <a:latin typeface="Franklin Gothic Book" panose="020B0503020102020204" pitchFamily="34" charset="0"/>
              </a:rPr>
              <a:t> Li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11" name="Google Shape;149;p21">
            <a:extLst>
              <a:ext uri="{FF2B5EF4-FFF2-40B4-BE49-F238E27FC236}">
                <a16:creationId xmlns:a16="http://schemas.microsoft.com/office/drawing/2014/main" id="{3DCB0FC1-AABC-4EA1-9614-BC61ACC25240}"/>
              </a:ext>
            </a:extLst>
          </p:cNvPr>
          <p:cNvSpPr txBox="1">
            <a:spLocks/>
          </p:cNvSpPr>
          <p:nvPr/>
        </p:nvSpPr>
        <p:spPr>
          <a:xfrm>
            <a:off x="628650" y="814840"/>
            <a:ext cx="7886700" cy="49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4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2C0B9A-3299-4151-80B4-EED4DB05C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3" t="26790" r="4028" b="8361"/>
          <a:stretch/>
        </p:blipFill>
        <p:spPr>
          <a:xfrm>
            <a:off x="393700" y="1589229"/>
            <a:ext cx="8356600" cy="333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3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93930D9-130F-43A2-B182-3B6FE7033F56}"/>
              </a:ext>
            </a:extLst>
          </p:cNvPr>
          <p:cNvSpPr txBox="1"/>
          <p:nvPr/>
        </p:nvSpPr>
        <p:spPr>
          <a:xfrm>
            <a:off x="676275" y="1338213"/>
            <a:ext cx="4129641" cy="4287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Franklin Gothic Book" panose="020B0503020102020204" pitchFamily="34" charset="0"/>
                <a:ea typeface="Source Sans Pro" panose="020B0503030403020204" pitchFamily="34" charset="0"/>
              </a:rPr>
              <a:t>Misalignment between remotely-sensed data and ground-based measurements introduces error in models used for predicting and monitoring forest conditions. </a:t>
            </a:r>
          </a:p>
          <a:p>
            <a:pPr>
              <a:lnSpc>
                <a:spcPct val="125000"/>
              </a:lnSpc>
            </a:pPr>
            <a:endParaRPr lang="en-US" sz="2000" dirty="0">
              <a:solidFill>
                <a:schemeClr val="bg1"/>
              </a:solidFill>
              <a:latin typeface="Franklin Gothic Book" panose="020B0503020102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solidFill>
                  <a:schemeClr val="bg1"/>
                </a:solidFill>
                <a:latin typeface="Franklin Gothic Book" panose="020B0503020102020204" pitchFamily="34" charset="0"/>
                <a:ea typeface="Source Sans Pro" panose="020B0503030403020204" pitchFamily="34" charset="0"/>
              </a:rPr>
              <a:t>This project was designed to use 3D modeling, visualization, and optimization to co-register ground-based forest measurements with a lidar point cloud.</a:t>
            </a:r>
          </a:p>
        </p:txBody>
      </p:sp>
      <p:sp>
        <p:nvSpPr>
          <p:cNvPr id="9" name="Google Shape;113;p16">
            <a:extLst>
              <a:ext uri="{FF2B5EF4-FFF2-40B4-BE49-F238E27FC236}">
                <a16:creationId xmlns:a16="http://schemas.microsoft.com/office/drawing/2014/main" id="{F466DA7A-E6D8-4544-9141-D31C39496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519" y="681038"/>
            <a:ext cx="2274094" cy="50958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PROJECT GOAL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E6D929-E53F-4C54-8CD6-D303DCFA2689}"/>
              </a:ext>
            </a:extLst>
          </p:cNvPr>
          <p:cNvSpPr txBox="1"/>
          <p:nvPr/>
        </p:nvSpPr>
        <p:spPr>
          <a:xfrm>
            <a:off x="721519" y="393701"/>
            <a:ext cx="243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</a:rPr>
              <a:t>forest3d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6EA242-B328-4C91-8BD7-725702DF5463}"/>
              </a:ext>
            </a:extLst>
          </p:cNvPr>
          <p:cNvGrpSpPr/>
          <p:nvPr/>
        </p:nvGrpSpPr>
        <p:grpSpPr>
          <a:xfrm>
            <a:off x="5343710" y="1559086"/>
            <a:ext cx="3124015" cy="3739828"/>
            <a:chOff x="1028268" y="2911147"/>
            <a:chExt cx="3124015" cy="373982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6EB93D6-A382-4AFC-87C3-93B337EF058F}"/>
                </a:ext>
              </a:extLst>
            </p:cNvPr>
            <p:cNvSpPr/>
            <p:nvPr/>
          </p:nvSpPr>
          <p:spPr>
            <a:xfrm>
              <a:off x="1028268" y="2911168"/>
              <a:ext cx="1463040" cy="548640"/>
            </a:xfrm>
            <a:custGeom>
              <a:avLst/>
              <a:gdLst>
                <a:gd name="connsiteX0" fmla="*/ 0 w 1371599"/>
                <a:gd name="connsiteY0" fmla="*/ 0 h 587935"/>
                <a:gd name="connsiteX1" fmla="*/ 1371599 w 1371599"/>
                <a:gd name="connsiteY1" fmla="*/ 0 h 587935"/>
                <a:gd name="connsiteX2" fmla="*/ 1371599 w 1371599"/>
                <a:gd name="connsiteY2" fmla="*/ 587935 h 587935"/>
                <a:gd name="connsiteX3" fmla="*/ 0 w 1371599"/>
                <a:gd name="connsiteY3" fmla="*/ 587935 h 587935"/>
                <a:gd name="connsiteX4" fmla="*/ 0 w 1371599"/>
                <a:gd name="connsiteY4" fmla="*/ 0 h 587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599" h="587935">
                  <a:moveTo>
                    <a:pt x="0" y="0"/>
                  </a:moveTo>
                  <a:lnTo>
                    <a:pt x="1371599" y="0"/>
                  </a:lnTo>
                  <a:lnTo>
                    <a:pt x="1371599" y="587935"/>
                  </a:lnTo>
                  <a:lnTo>
                    <a:pt x="0" y="5879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Tree List</a:t>
              </a: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6EAE09E-55CA-4E39-9C4D-0FF1A2AFF8B5}"/>
                </a:ext>
              </a:extLst>
            </p:cNvPr>
            <p:cNvSpPr/>
            <p:nvPr/>
          </p:nvSpPr>
          <p:spPr>
            <a:xfrm>
              <a:off x="2689243" y="2911147"/>
              <a:ext cx="1463040" cy="548640"/>
            </a:xfrm>
            <a:custGeom>
              <a:avLst/>
              <a:gdLst>
                <a:gd name="connsiteX0" fmla="*/ 0 w 1490623"/>
                <a:gd name="connsiteY0" fmla="*/ 0 h 587977"/>
                <a:gd name="connsiteX1" fmla="*/ 1490623 w 1490623"/>
                <a:gd name="connsiteY1" fmla="*/ 0 h 587977"/>
                <a:gd name="connsiteX2" fmla="*/ 1490623 w 1490623"/>
                <a:gd name="connsiteY2" fmla="*/ 587977 h 587977"/>
                <a:gd name="connsiteX3" fmla="*/ 0 w 1490623"/>
                <a:gd name="connsiteY3" fmla="*/ 587977 h 587977"/>
                <a:gd name="connsiteX4" fmla="*/ 0 w 1490623"/>
                <a:gd name="connsiteY4" fmla="*/ 0 h 58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0623" h="587977">
                  <a:moveTo>
                    <a:pt x="0" y="0"/>
                  </a:moveTo>
                  <a:lnTo>
                    <a:pt x="1490623" y="0"/>
                  </a:lnTo>
                  <a:lnTo>
                    <a:pt x="1490623" y="587977"/>
                  </a:lnTo>
                  <a:lnTo>
                    <a:pt x="0" y="587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Point Cloud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14DC060-A00D-455F-B00D-345FFB1FDE0F}"/>
                </a:ext>
              </a:extLst>
            </p:cNvPr>
            <p:cNvSpPr/>
            <p:nvPr/>
          </p:nvSpPr>
          <p:spPr>
            <a:xfrm>
              <a:off x="1028268" y="4032023"/>
              <a:ext cx="1463040" cy="548640"/>
            </a:xfrm>
            <a:custGeom>
              <a:avLst/>
              <a:gdLst>
                <a:gd name="connsiteX0" fmla="*/ 0 w 1147657"/>
                <a:gd name="connsiteY0" fmla="*/ 0 h 467590"/>
                <a:gd name="connsiteX1" fmla="*/ 1147657 w 1147657"/>
                <a:gd name="connsiteY1" fmla="*/ 0 h 467590"/>
                <a:gd name="connsiteX2" fmla="*/ 1147657 w 1147657"/>
                <a:gd name="connsiteY2" fmla="*/ 467590 h 467590"/>
                <a:gd name="connsiteX3" fmla="*/ 0 w 1147657"/>
                <a:gd name="connsiteY3" fmla="*/ 467590 h 467590"/>
                <a:gd name="connsiteX4" fmla="*/ 0 w 1147657"/>
                <a:gd name="connsiteY4" fmla="*/ 0 h 46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7657" h="467590">
                  <a:moveTo>
                    <a:pt x="0" y="0"/>
                  </a:moveTo>
                  <a:lnTo>
                    <a:pt x="1147657" y="0"/>
                  </a:lnTo>
                  <a:lnTo>
                    <a:pt x="1147657" y="467590"/>
                  </a:lnTo>
                  <a:lnTo>
                    <a:pt x="0" y="4675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3D Model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53904E8-9283-419E-9923-CF4C5177BFA5}"/>
                </a:ext>
              </a:extLst>
            </p:cNvPr>
            <p:cNvSpPr/>
            <p:nvPr/>
          </p:nvSpPr>
          <p:spPr>
            <a:xfrm>
              <a:off x="2689243" y="4032023"/>
              <a:ext cx="1463040" cy="548640"/>
            </a:xfrm>
            <a:custGeom>
              <a:avLst/>
              <a:gdLst>
                <a:gd name="connsiteX0" fmla="*/ 0 w 1147657"/>
                <a:gd name="connsiteY0" fmla="*/ 0 h 464436"/>
                <a:gd name="connsiteX1" fmla="*/ 1147657 w 1147657"/>
                <a:gd name="connsiteY1" fmla="*/ 0 h 464436"/>
                <a:gd name="connsiteX2" fmla="*/ 1147657 w 1147657"/>
                <a:gd name="connsiteY2" fmla="*/ 464436 h 464436"/>
                <a:gd name="connsiteX3" fmla="*/ 0 w 1147657"/>
                <a:gd name="connsiteY3" fmla="*/ 464436 h 464436"/>
                <a:gd name="connsiteX4" fmla="*/ 0 w 1147657"/>
                <a:gd name="connsiteY4" fmla="*/ 0 h 46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7657" h="464436">
                  <a:moveTo>
                    <a:pt x="0" y="0"/>
                  </a:moveTo>
                  <a:lnTo>
                    <a:pt x="1147657" y="0"/>
                  </a:lnTo>
                  <a:lnTo>
                    <a:pt x="1147657" y="464436"/>
                  </a:lnTo>
                  <a:lnTo>
                    <a:pt x="0" y="46443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3D Mesh</a:t>
              </a:r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CDCE2B14-44D8-4DD9-9055-C23EBF542F47}"/>
                </a:ext>
              </a:extLst>
            </p:cNvPr>
            <p:cNvSpPr/>
            <p:nvPr/>
          </p:nvSpPr>
          <p:spPr>
            <a:xfrm>
              <a:off x="1616661" y="3588356"/>
              <a:ext cx="280988" cy="307145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785E34F-2F53-4D28-92DA-032766674D53}"/>
                </a:ext>
              </a:extLst>
            </p:cNvPr>
            <p:cNvGrpSpPr/>
            <p:nvPr/>
          </p:nvGrpSpPr>
          <p:grpSpPr>
            <a:xfrm>
              <a:off x="1858566" y="4947031"/>
              <a:ext cx="1463040" cy="548640"/>
              <a:chOff x="1409784" y="1770828"/>
              <a:chExt cx="1281027" cy="76861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3AEA061-7604-446B-958C-95B765A50DC3}"/>
                  </a:ext>
                </a:extLst>
              </p:cNvPr>
              <p:cNvSpPr/>
              <p:nvPr/>
            </p:nvSpPr>
            <p:spPr>
              <a:xfrm>
                <a:off x="1409785" y="1770829"/>
                <a:ext cx="1281026" cy="768615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385E56-39C7-4BC3-BFE3-F8986A91F244}"/>
                  </a:ext>
                </a:extLst>
              </p:cNvPr>
              <p:cNvSpPr txBox="1"/>
              <p:nvPr/>
            </p:nvSpPr>
            <p:spPr>
              <a:xfrm>
                <a:off x="1409784" y="1770828"/>
                <a:ext cx="1281026" cy="7686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kern="1200" dirty="0"/>
                  <a:t>Optimization</a:t>
                </a:r>
              </a:p>
            </p:txBody>
          </p:sp>
        </p:grp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B79FA934-9847-4E65-B0CA-F00C9ED14272}"/>
                </a:ext>
              </a:extLst>
            </p:cNvPr>
            <p:cNvSpPr/>
            <p:nvPr/>
          </p:nvSpPr>
          <p:spPr>
            <a:xfrm>
              <a:off x="3234549" y="3588357"/>
              <a:ext cx="280988" cy="307145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EF35BE2-94BD-45EB-B647-E52BF2523CA6}"/>
                </a:ext>
              </a:extLst>
            </p:cNvPr>
            <p:cNvGrpSpPr/>
            <p:nvPr/>
          </p:nvGrpSpPr>
          <p:grpSpPr>
            <a:xfrm>
              <a:off x="1767125" y="6005574"/>
              <a:ext cx="1645920" cy="645401"/>
              <a:chOff x="1409785" y="1770829"/>
              <a:chExt cx="1281026" cy="76861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DB38F51-CEF7-4476-8475-28DCF4C96B6F}"/>
                  </a:ext>
                </a:extLst>
              </p:cNvPr>
              <p:cNvSpPr/>
              <p:nvPr/>
            </p:nvSpPr>
            <p:spPr>
              <a:xfrm>
                <a:off x="1409785" y="1770829"/>
                <a:ext cx="1281026" cy="768615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B9236C-766E-49C2-BBF6-2E56D7A418C3}"/>
                  </a:ext>
                </a:extLst>
              </p:cNvPr>
              <p:cNvSpPr txBox="1"/>
              <p:nvPr/>
            </p:nvSpPr>
            <p:spPr>
              <a:xfrm>
                <a:off x="1409785" y="1770831"/>
                <a:ext cx="1281026" cy="7686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marL="0" lvl="0" indent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800" kern="1200" dirty="0"/>
                  <a:t>Co-Registered Tree List</a:t>
                </a:r>
              </a:p>
            </p:txBody>
          </p:sp>
        </p:grpSp>
        <p:sp>
          <p:nvSpPr>
            <p:cNvPr id="27" name="Arrow: Bent 26">
              <a:extLst>
                <a:ext uri="{FF2B5EF4-FFF2-40B4-BE49-F238E27FC236}">
                  <a16:creationId xmlns:a16="http://schemas.microsoft.com/office/drawing/2014/main" id="{AA0AFDDD-B13E-4852-A89F-378227DDA15E}"/>
                </a:ext>
              </a:extLst>
            </p:cNvPr>
            <p:cNvSpPr/>
            <p:nvPr/>
          </p:nvSpPr>
          <p:spPr>
            <a:xfrm rot="10800000">
              <a:off x="3477271" y="4739857"/>
              <a:ext cx="548640" cy="640080"/>
            </a:xfrm>
            <a:prstGeom prst="ben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Arrow: Bent 27">
              <a:extLst>
                <a:ext uri="{FF2B5EF4-FFF2-40B4-BE49-F238E27FC236}">
                  <a16:creationId xmlns:a16="http://schemas.microsoft.com/office/drawing/2014/main" id="{D01DC6CB-E286-4145-A840-60180CEC7661}"/>
                </a:ext>
              </a:extLst>
            </p:cNvPr>
            <p:cNvSpPr/>
            <p:nvPr/>
          </p:nvSpPr>
          <p:spPr>
            <a:xfrm rot="10800000" flipH="1">
              <a:off x="1154261" y="4742748"/>
              <a:ext cx="548640" cy="640080"/>
            </a:xfrm>
            <a:prstGeom prst="ben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B91CB2D3-ACD2-4AD7-BBF5-03F80C830062}"/>
                </a:ext>
              </a:extLst>
            </p:cNvPr>
            <p:cNvSpPr/>
            <p:nvPr/>
          </p:nvSpPr>
          <p:spPr>
            <a:xfrm>
              <a:off x="2449591" y="5597050"/>
              <a:ext cx="280988" cy="307145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9261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9CA14D-AA86-446E-A9E6-09E184D93560}"/>
              </a:ext>
            </a:extLst>
          </p:cNvPr>
          <p:cNvSpPr txBox="1"/>
          <p:nvPr/>
        </p:nvSpPr>
        <p:spPr>
          <a:xfrm>
            <a:off x="721520" y="1190625"/>
            <a:ext cx="5331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Text files containing measurements from ecological research sites with tree locations, size, species, etc.</a:t>
            </a:r>
          </a:p>
        </p:txBody>
      </p:sp>
      <p:sp>
        <p:nvSpPr>
          <p:cNvPr id="10" name="Google Shape;113;p16">
            <a:extLst>
              <a:ext uri="{FF2B5EF4-FFF2-40B4-BE49-F238E27FC236}">
                <a16:creationId xmlns:a16="http://schemas.microsoft.com/office/drawing/2014/main" id="{02658D4F-2BEB-47D8-912F-0F08A78ED6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519" y="681038"/>
            <a:ext cx="3664744" cy="50958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Tree Lists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4C61F-DA0A-42CB-9C59-2F304C85A33D}"/>
              </a:ext>
            </a:extLst>
          </p:cNvPr>
          <p:cNvSpPr txBox="1"/>
          <p:nvPr/>
        </p:nvSpPr>
        <p:spPr>
          <a:xfrm>
            <a:off x="721519" y="393701"/>
            <a:ext cx="243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6866E2-0A26-4A14-B2B3-9F946226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60" y="834932"/>
            <a:ext cx="2528888" cy="56208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ED06373-8C8B-4763-9173-0B5ACD2C649A}"/>
              </a:ext>
            </a:extLst>
          </p:cNvPr>
          <p:cNvSpPr/>
          <p:nvPr/>
        </p:nvSpPr>
        <p:spPr>
          <a:xfrm>
            <a:off x="7818450" y="4547301"/>
            <a:ext cx="355761" cy="2572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76EFE4-F4C4-443B-AF5D-2A0847B39DFA}"/>
              </a:ext>
            </a:extLst>
          </p:cNvPr>
          <p:cNvGrpSpPr/>
          <p:nvPr/>
        </p:nvGrpSpPr>
        <p:grpSpPr>
          <a:xfrm>
            <a:off x="839627" y="2530644"/>
            <a:ext cx="5331121" cy="3929272"/>
            <a:chOff x="329811" y="2175569"/>
            <a:chExt cx="6055751" cy="446335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4D1538-0A54-4985-96BC-F329C25A19D0}"/>
                </a:ext>
              </a:extLst>
            </p:cNvPr>
            <p:cNvSpPr/>
            <p:nvPr/>
          </p:nvSpPr>
          <p:spPr>
            <a:xfrm>
              <a:off x="329811" y="2175569"/>
              <a:ext cx="6055751" cy="445868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34FCA6-AB07-45F5-B38E-804F55CA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811" y="2175569"/>
              <a:ext cx="6055751" cy="44633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3;p16">
            <a:extLst>
              <a:ext uri="{FF2B5EF4-FFF2-40B4-BE49-F238E27FC236}">
                <a16:creationId xmlns:a16="http://schemas.microsoft.com/office/drawing/2014/main" id="{F21AFB9B-2DD5-4F29-ABFB-9DFB62272B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519" y="681143"/>
            <a:ext cx="3664744" cy="50958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Lidar Point Clouds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48B4C-3011-418B-8470-79F04D149E4D}"/>
              </a:ext>
            </a:extLst>
          </p:cNvPr>
          <p:cNvSpPr txBox="1"/>
          <p:nvPr/>
        </p:nvSpPr>
        <p:spPr>
          <a:xfrm>
            <a:off x="721519" y="393806"/>
            <a:ext cx="243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4" name="Online Media 3" title="LiDAR Flight 02">
            <a:hlinkClick r:id="" action="ppaction://media"/>
            <a:extLst>
              <a:ext uri="{FF2B5EF4-FFF2-40B4-BE49-F238E27FC236}">
                <a16:creationId xmlns:a16="http://schemas.microsoft.com/office/drawing/2014/main" id="{3760E034-333F-4C87-9490-9C1BE351053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19888" y="1573619"/>
            <a:ext cx="7504224" cy="42211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3;p16">
            <a:extLst>
              <a:ext uri="{FF2B5EF4-FFF2-40B4-BE49-F238E27FC236}">
                <a16:creationId xmlns:a16="http://schemas.microsoft.com/office/drawing/2014/main" id="{F21AFB9B-2DD5-4F29-ABFB-9DFB62272B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519" y="681143"/>
            <a:ext cx="3664744" cy="50958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Lidar Point Clouds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48B4C-3011-418B-8470-79F04D149E4D}"/>
              </a:ext>
            </a:extLst>
          </p:cNvPr>
          <p:cNvSpPr txBox="1"/>
          <p:nvPr/>
        </p:nvSpPr>
        <p:spPr>
          <a:xfrm>
            <a:off x="721519" y="393806"/>
            <a:ext cx="243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17D853-3C09-4069-9802-6F6603760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19" t="16712" r="11755" b="12399"/>
          <a:stretch/>
        </p:blipFill>
        <p:spPr>
          <a:xfrm>
            <a:off x="721519" y="2234636"/>
            <a:ext cx="7656937" cy="3262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7E872B-FDBE-4921-8374-AECF34939A56}"/>
              </a:ext>
            </a:extLst>
          </p:cNvPr>
          <p:cNvSpPr txBox="1"/>
          <p:nvPr/>
        </p:nvSpPr>
        <p:spPr>
          <a:xfrm>
            <a:off x="721519" y="5694753"/>
            <a:ext cx="7763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Franklin Gothic Book" panose="020B0503020102020204" pitchFamily="34" charset="0"/>
              </a:rPr>
              <a:t>This is a 12-hectare plot (300x400m) at Wind River where 6,000+ trees have been measured repeatedly.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0F6C34-CFB1-468D-ABDA-EE707BBC5E4B}"/>
              </a:ext>
            </a:extLst>
          </p:cNvPr>
          <p:cNvSpPr/>
          <p:nvPr/>
        </p:nvSpPr>
        <p:spPr>
          <a:xfrm>
            <a:off x="721519" y="1343351"/>
            <a:ext cx="76569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Franklin Gothic Book" panose="020B0503020102020204" pitchFamily="34" charset="0"/>
              </a:rPr>
              <a:t>Lidar from HJ Andrews and Wind River Experimental Forests where stem maps (tree lists) have also been collected.</a:t>
            </a:r>
            <a:endParaRPr lang="en-US" sz="22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229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 idx="4294967295"/>
          </p:nvPr>
        </p:nvSpPr>
        <p:spPr>
          <a:xfrm>
            <a:off x="628650" y="318145"/>
            <a:ext cx="7886700" cy="4962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1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Functional Requirements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B0B67B-A685-445E-9AEA-171EA0C11BF9}"/>
              </a:ext>
            </a:extLst>
          </p:cNvPr>
          <p:cNvSpPr/>
          <p:nvPr/>
        </p:nvSpPr>
        <p:spPr>
          <a:xfrm>
            <a:off x="4586605" y="901387"/>
            <a:ext cx="2030599" cy="879516"/>
          </a:xfrm>
          <a:custGeom>
            <a:avLst/>
            <a:gdLst>
              <a:gd name="connsiteX0" fmla="*/ 0 w 3830192"/>
              <a:gd name="connsiteY0" fmla="*/ 0 h 797148"/>
              <a:gd name="connsiteX1" fmla="*/ 3830192 w 3830192"/>
              <a:gd name="connsiteY1" fmla="*/ 0 h 797148"/>
              <a:gd name="connsiteX2" fmla="*/ 3830192 w 3830192"/>
              <a:gd name="connsiteY2" fmla="*/ 797148 h 797148"/>
              <a:gd name="connsiteX3" fmla="*/ 0 w 3830192"/>
              <a:gd name="connsiteY3" fmla="*/ 797148 h 797148"/>
              <a:gd name="connsiteX4" fmla="*/ 0 w 3830192"/>
              <a:gd name="connsiteY4" fmla="*/ 0 h 79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0192" h="797148">
                <a:moveTo>
                  <a:pt x="0" y="0"/>
                </a:moveTo>
                <a:lnTo>
                  <a:pt x="3830192" y="0"/>
                </a:lnTo>
                <a:lnTo>
                  <a:pt x="3830192" y="797148"/>
                </a:lnTo>
                <a:lnTo>
                  <a:pt x="0" y="7971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kern="1200" dirty="0">
                <a:solidFill>
                  <a:schemeClr val="bg1"/>
                </a:solidFill>
                <a:latin typeface="Franklin Gothic" panose="020B0604020202020204" charset="0"/>
              </a:rPr>
              <a:t>Forest </a:t>
            </a:r>
            <a:r>
              <a:rPr lang="en-US" sz="2000" kern="1200" dirty="0">
                <a:solidFill>
                  <a:schemeClr val="bg1"/>
                </a:solidFill>
                <a:latin typeface="Franklin Gothic" panose="020B0604020202020204" charset="0"/>
              </a:rPr>
              <a:t>M</a:t>
            </a:r>
            <a:r>
              <a:rPr lang="en-US" sz="2000" b="0" i="0" kern="1200" dirty="0">
                <a:solidFill>
                  <a:schemeClr val="bg1"/>
                </a:solidFill>
                <a:latin typeface="Franklin Gothic" panose="020B0604020202020204" charset="0"/>
              </a:rPr>
              <a:t>anager </a:t>
            </a:r>
          </a:p>
          <a:p>
            <a:pPr marL="0" lvl="0" indent="0" algn="r" defTabSz="889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kern="1200" dirty="0">
                <a:solidFill>
                  <a:schemeClr val="bg1"/>
                </a:solidFill>
                <a:latin typeface="Franklin Gothic" panose="020B0604020202020204" charset="0"/>
              </a:rPr>
              <a:t>or Analyst </a:t>
            </a:r>
          </a:p>
        </p:txBody>
      </p:sp>
      <p:sp>
        <p:nvSpPr>
          <p:cNvPr id="5" name="Google Shape;149;p21">
            <a:extLst>
              <a:ext uri="{FF2B5EF4-FFF2-40B4-BE49-F238E27FC236}">
                <a16:creationId xmlns:a16="http://schemas.microsoft.com/office/drawing/2014/main" id="{902BC8E5-6DFD-49BD-896F-CEFD7A6DCDB1}"/>
              </a:ext>
            </a:extLst>
          </p:cNvPr>
          <p:cNvSpPr txBox="1">
            <a:spLocks/>
          </p:cNvSpPr>
          <p:nvPr/>
        </p:nvSpPr>
        <p:spPr>
          <a:xfrm>
            <a:off x="628650" y="694278"/>
            <a:ext cx="2913447" cy="49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en-US" sz="24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USER PROFILE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613AC8-D3AC-4CFB-A07F-2CC49AB1D5D7}"/>
              </a:ext>
            </a:extLst>
          </p:cNvPr>
          <p:cNvGrpSpPr/>
          <p:nvPr/>
        </p:nvGrpSpPr>
        <p:grpSpPr>
          <a:xfrm>
            <a:off x="6817363" y="571466"/>
            <a:ext cx="1591311" cy="1591311"/>
            <a:chOff x="2730431" y="2317921"/>
            <a:chExt cx="1591311" cy="159131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26D20B8-682C-4CCC-A1AD-0516BC0E60B6}"/>
                </a:ext>
              </a:extLst>
            </p:cNvPr>
            <p:cNvSpPr/>
            <p:nvPr/>
          </p:nvSpPr>
          <p:spPr>
            <a:xfrm>
              <a:off x="2730431" y="2317921"/>
              <a:ext cx="1591311" cy="1591311"/>
            </a:xfrm>
            <a:prstGeom prst="ellipse">
              <a:avLst/>
            </a:prstGeom>
            <a:solidFill>
              <a:srgbClr val="FFFF00"/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026" name="Picture 2" descr="Image result for forester icon">
              <a:extLst>
                <a:ext uri="{FF2B5EF4-FFF2-40B4-BE49-F238E27FC236}">
                  <a16:creationId xmlns:a16="http://schemas.microsoft.com/office/drawing/2014/main" id="{5B5C1B0C-48EB-4588-884E-59AE5A2C31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5291" y="2579769"/>
              <a:ext cx="1217843" cy="1015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5F8E51B-41AC-4687-90C0-E582B9A4C447}"/>
              </a:ext>
            </a:extLst>
          </p:cNvPr>
          <p:cNvSpPr/>
          <p:nvPr/>
        </p:nvSpPr>
        <p:spPr>
          <a:xfrm>
            <a:off x="564582" y="2417954"/>
            <a:ext cx="8014836" cy="2349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8787" lvl="0" indent="-342900" defTabSz="889000">
              <a:spcBef>
                <a:spcPct val="0"/>
              </a:spcBef>
              <a:spcAft>
                <a:spcPts val="160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kern="1200" dirty="0">
                <a:solidFill>
                  <a:schemeClr val="bg1"/>
                </a:solidFill>
                <a:latin typeface="Franklin Gothic Book" panose="020B0503020102020204" pitchFamily="34" charset="0"/>
              </a:rPr>
              <a:t>Knows common tree measurements</a:t>
            </a:r>
          </a:p>
          <a:p>
            <a:pPr marL="458787" lvl="0" indent="-342900" defTabSz="889000">
              <a:spcBef>
                <a:spcPct val="0"/>
              </a:spcBef>
              <a:spcAft>
                <a:spcPts val="160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zh-CN" sz="2400" kern="1200" dirty="0">
                <a:solidFill>
                  <a:schemeClr val="bg1"/>
                </a:solidFill>
                <a:latin typeface="Franklin Gothic Book" panose="020B0503020102020204" pitchFamily="34" charset="0"/>
              </a:rPr>
              <a:t>Intuition for reasonable tree shapes and sizes</a:t>
            </a:r>
          </a:p>
          <a:p>
            <a:pPr marL="458787" lvl="0" indent="-342900" defTabSz="889000">
              <a:spcBef>
                <a:spcPct val="0"/>
              </a:spcBef>
              <a:spcAft>
                <a:spcPts val="160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400" kern="1200" dirty="0">
                <a:solidFill>
                  <a:schemeClr val="bg1"/>
                </a:solidFill>
                <a:latin typeface="Franklin Gothic Book" panose="020B0503020102020204" pitchFamily="34" charset="0"/>
              </a:rPr>
              <a:t>Not a programmer, but able to execute </a:t>
            </a:r>
            <a:r>
              <a:rPr lang="en-US" sz="2400" kern="12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Jupyter</a:t>
            </a:r>
            <a:r>
              <a:rPr lang="en-US" sz="2400" kern="12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Notebook with instruction (if installation of computing environment handled for them).</a:t>
            </a:r>
          </a:p>
        </p:txBody>
      </p:sp>
    </p:spTree>
    <p:extLst>
      <p:ext uri="{BB962C8B-B14F-4D97-AF65-F5344CB8AC3E}">
        <p14:creationId xmlns:p14="http://schemas.microsoft.com/office/powerpoint/2010/main" val="424147204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body" idx="1"/>
          </p:nvPr>
        </p:nvSpPr>
        <p:spPr>
          <a:xfrm>
            <a:off x="2135372" y="1369977"/>
            <a:ext cx="4873255" cy="411804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7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3800" dirty="0"/>
              <a:t>Check tree list format</a:t>
            </a:r>
          </a:p>
          <a:p>
            <a:pPr marL="0" lvl="0" indent="0">
              <a:lnSpc>
                <a:spcPct val="175000"/>
              </a:lnSpc>
              <a:spcAft>
                <a:spcPts val="1000"/>
              </a:spcAft>
              <a:buNone/>
            </a:pPr>
            <a:r>
              <a:rPr lang="en-US" sz="3800" dirty="0"/>
              <a:t>Inspect tree model</a:t>
            </a:r>
          </a:p>
          <a:p>
            <a:pPr marL="0" lvl="0" indent="0">
              <a:lnSpc>
                <a:spcPct val="175000"/>
              </a:lnSpc>
              <a:spcAft>
                <a:spcPts val="1000"/>
              </a:spcAft>
              <a:buNone/>
            </a:pPr>
            <a:r>
              <a:rPr lang="en-US" sz="3800" dirty="0"/>
              <a:t>Visualize tree list</a:t>
            </a:r>
          </a:p>
          <a:p>
            <a:pPr marL="0" lvl="0" indent="0">
              <a:lnSpc>
                <a:spcPct val="175000"/>
              </a:lnSpc>
              <a:spcAft>
                <a:spcPts val="1000"/>
              </a:spcAft>
              <a:buNone/>
            </a:pPr>
            <a:r>
              <a:rPr lang="en-US" sz="3800" dirty="0"/>
              <a:t>Co-registration</a:t>
            </a:r>
          </a:p>
        </p:txBody>
      </p:sp>
      <p:sp>
        <p:nvSpPr>
          <p:cNvPr id="7" name="Google Shape;149;p21">
            <a:extLst>
              <a:ext uri="{FF2B5EF4-FFF2-40B4-BE49-F238E27FC236}">
                <a16:creationId xmlns:a16="http://schemas.microsoft.com/office/drawing/2014/main" id="{CCCF74F1-E8B4-4087-8581-937E6297D95E}"/>
              </a:ext>
            </a:extLst>
          </p:cNvPr>
          <p:cNvSpPr txBox="1">
            <a:spLocks/>
          </p:cNvSpPr>
          <p:nvPr/>
        </p:nvSpPr>
        <p:spPr>
          <a:xfrm>
            <a:off x="628650" y="318145"/>
            <a:ext cx="7886700" cy="49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Functional Requirements</a:t>
            </a:r>
          </a:p>
        </p:txBody>
      </p:sp>
      <p:sp>
        <p:nvSpPr>
          <p:cNvPr id="8" name="Google Shape;149;p21">
            <a:extLst>
              <a:ext uri="{FF2B5EF4-FFF2-40B4-BE49-F238E27FC236}">
                <a16:creationId xmlns:a16="http://schemas.microsoft.com/office/drawing/2014/main" id="{D26B74C1-F1DA-4957-9891-6D13FE98B370}"/>
              </a:ext>
            </a:extLst>
          </p:cNvPr>
          <p:cNvSpPr txBox="1">
            <a:spLocks/>
          </p:cNvSpPr>
          <p:nvPr/>
        </p:nvSpPr>
        <p:spPr>
          <a:xfrm>
            <a:off x="628650" y="694278"/>
            <a:ext cx="7886700" cy="49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en-US" sz="24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USE CASES</a:t>
            </a:r>
          </a:p>
        </p:txBody>
      </p:sp>
      <p:pic>
        <p:nvPicPr>
          <p:cNvPr id="2054" name="Picture 6" descr="Image result for inspect icon">
            <a:extLst>
              <a:ext uri="{FF2B5EF4-FFF2-40B4-BE49-F238E27FC236}">
                <a16:creationId xmlns:a16="http://schemas.microsoft.com/office/drawing/2014/main" id="{C862EA92-99EA-44E2-A016-B9C6E4D27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006" y="2827866"/>
            <a:ext cx="708434" cy="70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locate icon">
            <a:extLst>
              <a:ext uri="{FF2B5EF4-FFF2-40B4-BE49-F238E27FC236}">
                <a16:creationId xmlns:a16="http://schemas.microsoft.com/office/drawing/2014/main" id="{ADA6405B-9710-4D62-B150-C261DE68A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07" y="5405042"/>
            <a:ext cx="758680" cy="75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checklist icon">
            <a:extLst>
              <a:ext uri="{FF2B5EF4-FFF2-40B4-BE49-F238E27FC236}">
                <a16:creationId xmlns:a16="http://schemas.microsoft.com/office/drawing/2014/main" id="{2DD31620-04BC-40F7-B115-5EF2E892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07" y="1594397"/>
            <a:ext cx="758680" cy="75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forest icon">
            <a:extLst>
              <a:ext uri="{FF2B5EF4-FFF2-40B4-BE49-F238E27FC236}">
                <a16:creationId xmlns:a16="http://schemas.microsoft.com/office/drawing/2014/main" id="{99C93B76-C940-4268-A0C2-F058B8DAA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07" y="4121325"/>
            <a:ext cx="758681" cy="75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9;p21">
            <a:extLst>
              <a:ext uri="{FF2B5EF4-FFF2-40B4-BE49-F238E27FC236}">
                <a16:creationId xmlns:a16="http://schemas.microsoft.com/office/drawing/2014/main" id="{45F22ABD-6C93-4F46-A6C5-5368E93FE619}"/>
              </a:ext>
            </a:extLst>
          </p:cNvPr>
          <p:cNvSpPr txBox="1">
            <a:spLocks/>
          </p:cNvSpPr>
          <p:nvPr/>
        </p:nvSpPr>
        <p:spPr>
          <a:xfrm>
            <a:off x="350250" y="311085"/>
            <a:ext cx="7886700" cy="49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Component Specifications</a:t>
            </a:r>
          </a:p>
        </p:txBody>
      </p:sp>
      <p:sp>
        <p:nvSpPr>
          <p:cNvPr id="7" name="Google Shape;149;p21">
            <a:extLst>
              <a:ext uri="{FF2B5EF4-FFF2-40B4-BE49-F238E27FC236}">
                <a16:creationId xmlns:a16="http://schemas.microsoft.com/office/drawing/2014/main" id="{EE2C7686-C678-428D-B5AC-005464D30364}"/>
              </a:ext>
            </a:extLst>
          </p:cNvPr>
          <p:cNvSpPr txBox="1">
            <a:spLocks/>
          </p:cNvSpPr>
          <p:nvPr/>
        </p:nvSpPr>
        <p:spPr>
          <a:xfrm>
            <a:off x="350250" y="687218"/>
            <a:ext cx="7886700" cy="49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en-US" sz="24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TREE LIST PROCESSING</a:t>
            </a:r>
          </a:p>
        </p:txBody>
      </p:sp>
      <p:sp>
        <p:nvSpPr>
          <p:cNvPr id="12" name="Google Shape;149;p21">
            <a:extLst>
              <a:ext uri="{FF2B5EF4-FFF2-40B4-BE49-F238E27FC236}">
                <a16:creationId xmlns:a16="http://schemas.microsoft.com/office/drawing/2014/main" id="{3D0A6C0F-1191-4E43-8B37-3979F9CBD86B}"/>
              </a:ext>
            </a:extLst>
          </p:cNvPr>
          <p:cNvSpPr txBox="1">
            <a:spLocks/>
          </p:cNvSpPr>
          <p:nvPr/>
        </p:nvSpPr>
        <p:spPr>
          <a:xfrm>
            <a:off x="350250" y="1421702"/>
            <a:ext cx="7886700" cy="49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 Georeferencing and data format validation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D9344-A3D6-4D34-A2A1-55041EFE4E4E}"/>
              </a:ext>
            </a:extLst>
          </p:cNvPr>
          <p:cNvSpPr txBox="1"/>
          <p:nvPr/>
        </p:nvSpPr>
        <p:spPr>
          <a:xfrm>
            <a:off x="465546" y="1918013"/>
            <a:ext cx="7886700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91440" tIns="91440" bIns="91440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In [1]: 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from forest3d.validate_data import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tree_list_checker</a:t>
            </a:r>
            <a:endParaRPr lang="en-US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In [2]: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tree_list_checker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(‘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my_treelist.shp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’)</a:t>
            </a:r>
          </a:p>
          <a:p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Out[2]: 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True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8C42FA-242B-438D-9CE4-0BD5B7D51B54}"/>
              </a:ext>
            </a:extLst>
          </p:cNvPr>
          <p:cNvCxnSpPr>
            <a:cxnSpLocks/>
          </p:cNvCxnSpPr>
          <p:nvPr/>
        </p:nvCxnSpPr>
        <p:spPr>
          <a:xfrm>
            <a:off x="3985860" y="4633755"/>
            <a:ext cx="634265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49;p21">
            <a:extLst>
              <a:ext uri="{FF2B5EF4-FFF2-40B4-BE49-F238E27FC236}">
                <a16:creationId xmlns:a16="http://schemas.microsoft.com/office/drawing/2014/main" id="{BE32A9EB-3061-4D9C-A21A-6E76E8DE02B4}"/>
              </a:ext>
            </a:extLst>
          </p:cNvPr>
          <p:cNvSpPr txBox="1">
            <a:spLocks/>
          </p:cNvSpPr>
          <p:nvPr/>
        </p:nvSpPr>
        <p:spPr>
          <a:xfrm>
            <a:off x="1185845" y="5227239"/>
            <a:ext cx="2014553" cy="49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Text file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8E1A66-A125-4351-A5B2-57C646799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424" y="3429000"/>
            <a:ext cx="3607822" cy="2409510"/>
          </a:xfrm>
          <a:prstGeom prst="rect">
            <a:avLst/>
          </a:prstGeom>
        </p:spPr>
      </p:pic>
      <p:sp>
        <p:nvSpPr>
          <p:cNvPr id="22" name="Google Shape;149;p21">
            <a:extLst>
              <a:ext uri="{FF2B5EF4-FFF2-40B4-BE49-F238E27FC236}">
                <a16:creationId xmlns:a16="http://schemas.microsoft.com/office/drawing/2014/main" id="{060CC725-DC11-48C5-9D63-A58B15307975}"/>
              </a:ext>
            </a:extLst>
          </p:cNvPr>
          <p:cNvSpPr txBox="1">
            <a:spLocks/>
          </p:cNvSpPr>
          <p:nvPr/>
        </p:nvSpPr>
        <p:spPr>
          <a:xfrm>
            <a:off x="5541058" y="5922660"/>
            <a:ext cx="2014553" cy="49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1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Shape file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291D1-8803-47CE-B7A4-26DA9B3CC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65" t="30412" r="20340"/>
          <a:stretch/>
        </p:blipFill>
        <p:spPr>
          <a:xfrm>
            <a:off x="556827" y="4040271"/>
            <a:ext cx="3272590" cy="11869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9;p21">
            <a:extLst>
              <a:ext uri="{FF2B5EF4-FFF2-40B4-BE49-F238E27FC236}">
                <a16:creationId xmlns:a16="http://schemas.microsoft.com/office/drawing/2014/main" id="{45F22ABD-6C93-4F46-A6C5-5368E93FE619}"/>
              </a:ext>
            </a:extLst>
          </p:cNvPr>
          <p:cNvSpPr txBox="1">
            <a:spLocks/>
          </p:cNvSpPr>
          <p:nvPr/>
        </p:nvSpPr>
        <p:spPr>
          <a:xfrm>
            <a:off x="664349" y="775396"/>
            <a:ext cx="7886700" cy="49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Component Specifications</a:t>
            </a:r>
          </a:p>
        </p:txBody>
      </p:sp>
      <p:sp>
        <p:nvSpPr>
          <p:cNvPr id="7" name="Google Shape;149;p21">
            <a:extLst>
              <a:ext uri="{FF2B5EF4-FFF2-40B4-BE49-F238E27FC236}">
                <a16:creationId xmlns:a16="http://schemas.microsoft.com/office/drawing/2014/main" id="{EE2C7686-C678-428D-B5AC-005464D30364}"/>
              </a:ext>
            </a:extLst>
          </p:cNvPr>
          <p:cNvSpPr txBox="1">
            <a:spLocks/>
          </p:cNvSpPr>
          <p:nvPr/>
        </p:nvSpPr>
        <p:spPr>
          <a:xfrm>
            <a:off x="664349" y="1151529"/>
            <a:ext cx="7886700" cy="49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en-US" sz="24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TREE LIST PROCESSING</a:t>
            </a:r>
          </a:p>
        </p:txBody>
      </p:sp>
      <p:sp>
        <p:nvSpPr>
          <p:cNvPr id="12" name="Google Shape;149;p21">
            <a:extLst>
              <a:ext uri="{FF2B5EF4-FFF2-40B4-BE49-F238E27FC236}">
                <a16:creationId xmlns:a16="http://schemas.microsoft.com/office/drawing/2014/main" id="{3D0A6C0F-1191-4E43-8B37-3979F9CBD86B}"/>
              </a:ext>
            </a:extLst>
          </p:cNvPr>
          <p:cNvSpPr txBox="1">
            <a:spLocks/>
          </p:cNvSpPr>
          <p:nvPr/>
        </p:nvSpPr>
        <p:spPr>
          <a:xfrm>
            <a:off x="664349" y="1862083"/>
            <a:ext cx="7886700" cy="49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2. Visualizing a single tree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D9344-A3D6-4D34-A2A1-55041EFE4E4E}"/>
              </a:ext>
            </a:extLst>
          </p:cNvPr>
          <p:cNvSpPr txBox="1"/>
          <p:nvPr/>
        </p:nvSpPr>
        <p:spPr>
          <a:xfrm>
            <a:off x="664348" y="2665708"/>
            <a:ext cx="7886701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tIns="91440" bIns="91440" rtlCol="0" anchor="ctr" anchorCtr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In [1]: 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from forest3d.visualize import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plot_tree_with_widget</a:t>
            </a:r>
            <a:endParaRPr lang="en-US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In [2]: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plot_tree_with_widget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1" name="Google Shape;149;p21">
            <a:extLst>
              <a:ext uri="{FF2B5EF4-FFF2-40B4-BE49-F238E27FC236}">
                <a16:creationId xmlns:a16="http://schemas.microsoft.com/office/drawing/2014/main" id="{8B83D1F9-A98E-4B60-AD43-448676D680E5}"/>
              </a:ext>
            </a:extLst>
          </p:cNvPr>
          <p:cNvSpPr txBox="1">
            <a:spLocks/>
          </p:cNvSpPr>
          <p:nvPr/>
        </p:nvSpPr>
        <p:spPr>
          <a:xfrm>
            <a:off x="628650" y="3805183"/>
            <a:ext cx="7886700" cy="4962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3. Visualizing a list of trees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019FFF-ABC2-49C8-91EF-EBCE57C125A1}"/>
              </a:ext>
            </a:extLst>
          </p:cNvPr>
          <p:cNvSpPr txBox="1"/>
          <p:nvPr/>
        </p:nvSpPr>
        <p:spPr>
          <a:xfrm>
            <a:off x="628649" y="4426006"/>
            <a:ext cx="7886701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tIns="91440" bIns="91440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In [1]: 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from forest3d.visualize import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plot_tree_list</a:t>
            </a:r>
            <a:endParaRPr lang="en-US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In [2]: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plot_tree_list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(‘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my_tree_list.shp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4288700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Them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1331</TotalTime>
  <Words>470</Words>
  <Application>Microsoft Office PowerPoint</Application>
  <PresentationFormat>On-screen Show (4:3)</PresentationFormat>
  <Paragraphs>82</Paragraphs>
  <Slides>14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Wingdings</vt:lpstr>
      <vt:lpstr>Franklin Gothic</vt:lpstr>
      <vt:lpstr>Franklin Gothic Book</vt:lpstr>
      <vt:lpstr>Consolas</vt:lpstr>
      <vt:lpstr>Source Sans Pro</vt:lpstr>
      <vt:lpstr>Arial</vt:lpstr>
      <vt:lpstr>Calibri</vt:lpstr>
      <vt:lpstr>Office Theme</vt:lpstr>
      <vt:lpstr>forest3d</vt:lpstr>
      <vt:lpstr>PROJECT GOAL</vt:lpstr>
      <vt:lpstr>Tree Lists</vt:lpstr>
      <vt:lpstr>Lidar Point Clouds</vt:lpstr>
      <vt:lpstr>Lidar Point Clouds</vt:lpstr>
      <vt:lpstr>Functional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forest3d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Forest3D</dc:title>
  <dc:creator>maoma</dc:creator>
  <cp:lastModifiedBy>David Diaz</cp:lastModifiedBy>
  <cp:revision>70</cp:revision>
  <dcterms:modified xsi:type="dcterms:W3CDTF">2018-12-11T19:00:22Z</dcterms:modified>
</cp:coreProperties>
</file>